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65" r:id="rId3"/>
    <p:sldId id="263" r:id="rId4"/>
    <p:sldId id="266" r:id="rId5"/>
    <p:sldId id="267" r:id="rId6"/>
    <p:sldId id="268" r:id="rId7"/>
    <p:sldId id="294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96" r:id="rId25"/>
    <p:sldId id="286" r:id="rId26"/>
    <p:sldId id="288" r:id="rId27"/>
    <p:sldId id="289" r:id="rId28"/>
    <p:sldId id="290" r:id="rId29"/>
    <p:sldId id="291" r:id="rId30"/>
    <p:sldId id="293" r:id="rId31"/>
    <p:sldId id="277" r:id="rId32"/>
    <p:sldId id="292" r:id="rId33"/>
  </p:sldIdLst>
  <p:sldSz cx="9144000" cy="5143500" type="screen16x9"/>
  <p:notesSz cx="6858000" cy="9144000"/>
  <p:embeddedFontLst>
    <p:embeddedFont>
      <p:font typeface="Tmon몬소리 Black" panose="020B0600000101010101" charset="-127"/>
      <p:bold r:id="rId34"/>
    </p:embeddedFont>
    <p:embeddedFont>
      <p:font typeface="LAB디지털" panose="02020603020101020101" pitchFamily="18" charset="-127"/>
      <p:regular r:id="rId35"/>
    </p:embeddedFont>
    <p:embeddedFont>
      <p:font typeface="Rix열정도" panose="00000500000000000000" pitchFamily="2" charset="-127"/>
      <p:regular r:id="rId36"/>
    </p:embeddedFont>
    <p:embeddedFont>
      <p:font typeface="나눔스퀘어 Bold" panose="020B0600000101010101" pitchFamily="50" charset="-127"/>
      <p:bold r:id="rId37"/>
    </p:embeddedFont>
    <p:embeddedFont>
      <p:font typeface="나눔스퀘어 ExtraBold" panose="020B0600000101010101" pitchFamily="50" charset="-12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2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E5A"/>
    <a:srgbClr val="0A5FCC"/>
    <a:srgbClr val="C06500"/>
    <a:srgbClr val="FFD500"/>
    <a:srgbClr val="C6E1F4"/>
    <a:srgbClr val="C6E190"/>
    <a:srgbClr val="1B1853"/>
    <a:srgbClr val="EAEFD5"/>
    <a:srgbClr val="004E4B"/>
    <a:srgbClr val="003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804" y="144"/>
      </p:cViewPr>
      <p:guideLst>
        <p:guide orient="horz" pos="1620"/>
        <p:guide pos="2880"/>
        <p:guide pos="42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asio\매\2023_작업\04. [모션파크]동양미래대_오픈소스_ppt\02.프로토\데이터분석\intro_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asio\매\2023_작업\04. [모션파크]동양미래대_오픈소스_ppt\02.프로토\데이터분석\intro_obj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asio\매\2023_작업\04. [모션파크]동양미래대_오픈소스_ppt\02.프로토\데이터분석\intro_tx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9173DE-F58B-82AD-84A5-D462DE19E914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6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io\매\2023_작업\04. [모션파크]동양미래대_오픈소스_ppt\07.UI시안\학습목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0" y="-657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학습개요</a:t>
            </a:r>
            <a:r>
              <a:rPr lang="ko-KR" altLang="en-US" sz="1800" spc="300" dirty="0">
                <a:solidFill>
                  <a:schemeClr val="bg1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와 </a:t>
            </a:r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학습목표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D62ED5F2-3CF7-48D1-07D5-60DEBCDF750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casio\매\2023_작업\04. [모션파크]동양미래대_깃과깃허브\07.UI시안\시안\icon\정리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8232"/>
          <a:stretch/>
        </p:blipFill>
        <p:spPr bwMode="auto">
          <a:xfrm>
            <a:off x="0" y="280766"/>
            <a:ext cx="9144000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/>
          <a:stretch/>
        </p:blipFill>
        <p:spPr bwMode="auto">
          <a:xfrm>
            <a:off x="0" y="280765"/>
            <a:ext cx="9139471" cy="48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717" y="280766"/>
            <a:ext cx="8666036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188" b="22182"/>
          <a:stretch/>
        </p:blipFill>
        <p:spPr bwMode="auto">
          <a:xfrm>
            <a:off x="-1" y="-6221"/>
            <a:ext cx="9144001" cy="5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E2E7B21-6C47-6DEC-D0D3-FD8A5478E71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69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48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01.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95016" y="-3720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 개요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8DFF46C-7DAD-ACB9-C4ED-DE85B4E3C015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02.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 다양한 실행 방법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AE75262-0590-6F1F-2887-0BA6E49122E6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78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03.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노트북을 활용한 코딩 기초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9427723-EE3D-DD15-94FB-7C827C7224D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asio\매\2023_작업\04. [모션파크]동양미래대_오픈소스_ppt\07.UI시안\학습정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0" y="-65734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4EBAD4-2927-448C-BB7D-65534FD0CB7E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Users\casio\매\2023_작업\04. [모션파크]동양미래대_오픈소스_ppt\02.프로토\데이터분석\bg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0" r:id="rId3"/>
    <p:sldLayoutId id="2147483655" r:id="rId4"/>
    <p:sldLayoutId id="2147483649" r:id="rId5"/>
    <p:sldLayoutId id="2147483657" r:id="rId6"/>
    <p:sldLayoutId id="2147483658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7.wmf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0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19.emf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7.w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wmf"/><Relationship Id="rId5" Type="http://schemas.openxmlformats.org/officeDocument/2006/relationships/image" Target="../media/image19.emf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9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19.emf"/><Relationship Id="rId4" Type="http://schemas.openxmlformats.org/officeDocument/2006/relationships/image" Target="../media/image1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emf"/><Relationship Id="rId4" Type="http://schemas.openxmlformats.org/officeDocument/2006/relationships/image" Target="../media/image1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2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4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7.w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549610" y="2787774"/>
            <a:ext cx="6044781" cy="504056"/>
          </a:xfrm>
          <a:prstGeom prst="roundRect">
            <a:avLst>
              <a:gd name="adj" fmla="val 50000"/>
            </a:avLst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Lecture 03. </a:t>
            </a:r>
            <a:r>
              <a:rPr lang="ko-KR" altLang="en-US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개발환경 주피터 노트북 실행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2346" y="3670920"/>
            <a:ext cx="45393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인공지능소프트웨어학과</a:t>
            </a:r>
            <a:r>
              <a:rPr lang="ko-KR" altLang="en-US" sz="1300" dirty="0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김준휘</a:t>
            </a:r>
            <a:r>
              <a:rPr lang="ko-KR" altLang="en-US" sz="15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교수</a:t>
            </a:r>
            <a:endParaRPr lang="en-US" altLang="ko-KR" sz="1500" dirty="0">
              <a:ln w="18415" cmpd="sng">
                <a:noFill/>
                <a:prstDash val="solid"/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2779" y="699542"/>
            <a:ext cx="3246119" cy="381262"/>
            <a:chOff x="202779" y="447056"/>
            <a:chExt cx="3246119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자신의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PC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에서 실행되는 서버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2553816" cy="338554"/>
            <a:chOff x="543218" y="792459"/>
            <a:chExt cx="2553816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2383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검은 프롬프트 창에서 시작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543218" y="4515966"/>
            <a:ext cx="3265549" cy="338554"/>
            <a:chOff x="543218" y="792459"/>
            <a:chExt cx="3265549" cy="338554"/>
          </a:xfrm>
        </p:grpSpPr>
        <p:sp>
          <p:nvSpPr>
            <p:cNvPr id="22" name="TextBox 21"/>
            <p:cNvSpPr txBox="1"/>
            <p:nvPr/>
          </p:nvSpPr>
          <p:spPr>
            <a:xfrm>
              <a:off x="713048" y="792459"/>
              <a:ext cx="3095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위 창을 종료하면 더 이상 사용 불가</a:t>
              </a:r>
            </a:p>
          </p:txBody>
        </p:sp>
        <p:pic>
          <p:nvPicPr>
            <p:cNvPr id="23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사다리꼴 23"/>
          <p:cNvSpPr/>
          <p:nvPr/>
        </p:nvSpPr>
        <p:spPr>
          <a:xfrm rot="10800000">
            <a:off x="202778" y="277859"/>
            <a:ext cx="220898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54217" y="26703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주피터 노트북</a:t>
            </a:r>
          </a:p>
        </p:txBody>
      </p:sp>
      <p:pic>
        <p:nvPicPr>
          <p:cNvPr id="27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814A6B3-11B7-49DE-AC72-D6F45C512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7" y="1491630"/>
            <a:ext cx="5688632" cy="297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2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95078" y="2281282"/>
            <a:ext cx="6237510" cy="2018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다리꼴 24"/>
          <p:cNvSpPr/>
          <p:nvPr/>
        </p:nvSpPr>
        <p:spPr>
          <a:xfrm rot="10800000">
            <a:off x="202776" y="277855"/>
            <a:ext cx="264103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2511943" cy="381262"/>
            <a:chOff x="202779" y="447056"/>
            <a:chExt cx="251194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238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다음 주요 정보가 표시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1995971" cy="338554"/>
            <a:chOff x="543218" y="792459"/>
            <a:chExt cx="1995971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실행이 된 폴더 정보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프롬프트 창의 내용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43218" y="1441155"/>
            <a:ext cx="1149585" cy="338554"/>
            <a:chOff x="543218" y="792459"/>
            <a:chExt cx="1149585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13048" y="792459"/>
              <a:ext cx="979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종료 방법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543218" y="1789187"/>
            <a:ext cx="1149585" cy="338554"/>
            <a:chOff x="543218" y="792459"/>
            <a:chExt cx="1149585" cy="338554"/>
          </a:xfrm>
        </p:grpSpPr>
        <p:sp>
          <p:nvSpPr>
            <p:cNvPr id="26" name="TextBox 25"/>
            <p:cNvSpPr txBox="1"/>
            <p:nvPr/>
          </p:nvSpPr>
          <p:spPr>
            <a:xfrm>
              <a:off x="713048" y="792459"/>
              <a:ext cx="979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실행 방법</a:t>
              </a:r>
            </a:p>
          </p:txBody>
        </p:sp>
        <p:pic>
          <p:nvPicPr>
            <p:cNvPr id="27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/>
          <p:cNvSpPr/>
          <p:nvPr/>
        </p:nvSpPr>
        <p:spPr>
          <a:xfrm>
            <a:off x="515613" y="2382671"/>
            <a:ext cx="6216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 00:18:37.890 </a:t>
            </a:r>
            <a:r>
              <a:rPr lang="ko-KR" altLang="en-US" sz="800" dirty="0" err="1"/>
              <a:t>NotebookApp</a:t>
            </a:r>
            <a:r>
              <a:rPr lang="ko-KR" altLang="en-US" sz="800" dirty="0"/>
              <a:t>] </a:t>
            </a:r>
            <a:r>
              <a:rPr lang="ko-KR" altLang="en-US" sz="800" dirty="0" err="1"/>
              <a:t>JupyterLab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extension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loaded</a:t>
            </a:r>
            <a:r>
              <a:rPr lang="ko-KR" altLang="en-US" sz="800" dirty="0"/>
              <a:t> </a:t>
            </a:r>
            <a:r>
              <a:rPr lang="ko-KR" altLang="en-US" sz="800" dirty="0" err="1"/>
              <a:t>from</a:t>
            </a:r>
            <a:r>
              <a:rPr lang="ko-KR" altLang="en-US" sz="800" dirty="0"/>
              <a:t> D:\DNN\Anaconda3\lib\site-packages\jupyterlab</a:t>
            </a:r>
          </a:p>
          <a:p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 00:18:37.891 </a:t>
            </a:r>
            <a:r>
              <a:rPr lang="ko-KR" altLang="en-US" sz="800" dirty="0" err="1"/>
              <a:t>NotebookApp</a:t>
            </a:r>
            <a:r>
              <a:rPr lang="ko-KR" altLang="en-US" sz="800" dirty="0"/>
              <a:t>] </a:t>
            </a:r>
            <a:r>
              <a:rPr lang="ko-KR" altLang="en-US" sz="800" dirty="0" err="1"/>
              <a:t>JupyterLab</a:t>
            </a:r>
            <a:r>
              <a:rPr lang="ko-KR" altLang="en-US" sz="800" dirty="0"/>
              <a:t> </a:t>
            </a:r>
            <a:r>
              <a:rPr lang="ko-KR" altLang="en-US" sz="800" dirty="0" err="1"/>
              <a:t>application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directory</a:t>
            </a:r>
            <a:r>
              <a:rPr lang="ko-KR" altLang="en-US" sz="800" dirty="0"/>
              <a:t> </a:t>
            </a:r>
            <a:r>
              <a:rPr lang="ko-KR" altLang="en-US" sz="800" dirty="0" err="1"/>
              <a:t>is</a:t>
            </a:r>
            <a:r>
              <a:rPr lang="ko-KR" altLang="en-US" sz="800" dirty="0"/>
              <a:t> D:\DNN\Anaconda3\share\jupyter\lab</a:t>
            </a:r>
          </a:p>
          <a:p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 00:18:37.893 </a:t>
            </a:r>
            <a:r>
              <a:rPr lang="ko-KR" altLang="en-US" sz="800" dirty="0" err="1"/>
              <a:t>NotebookApp</a:t>
            </a:r>
            <a:r>
              <a:rPr lang="ko-KR" altLang="en-US" sz="800" dirty="0"/>
              <a:t>] </a:t>
            </a:r>
            <a:r>
              <a:rPr lang="ko-KR" altLang="en-US" sz="800" dirty="0" err="1">
                <a:solidFill>
                  <a:srgbClr val="FF0000"/>
                </a:solidFill>
              </a:rPr>
              <a:t>Serving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 err="1">
                <a:solidFill>
                  <a:srgbClr val="FF0000"/>
                </a:solidFill>
              </a:rPr>
              <a:t>notebooks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 err="1">
                <a:solidFill>
                  <a:srgbClr val="FF0000"/>
                </a:solidFill>
              </a:rPr>
              <a:t>from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 err="1">
                <a:solidFill>
                  <a:srgbClr val="FF0000"/>
                </a:solidFill>
              </a:rPr>
              <a:t>local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 err="1">
                <a:solidFill>
                  <a:srgbClr val="FF0000"/>
                </a:solidFill>
              </a:rPr>
              <a:t>directory</a:t>
            </a:r>
            <a:r>
              <a:rPr lang="ko-KR" altLang="en-US" sz="800" dirty="0">
                <a:solidFill>
                  <a:srgbClr val="FF0000"/>
                </a:solidFill>
              </a:rPr>
              <a:t>: C:\Users\USER</a:t>
            </a:r>
          </a:p>
          <a:p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 00:18:37.894 </a:t>
            </a:r>
            <a:r>
              <a:rPr lang="ko-KR" altLang="en-US" sz="800" dirty="0" err="1"/>
              <a:t>NotebookApp</a:t>
            </a:r>
            <a:r>
              <a:rPr lang="ko-KR" altLang="en-US" sz="800" dirty="0"/>
              <a:t>] The </a:t>
            </a:r>
            <a:r>
              <a:rPr lang="ko-KR" altLang="en-US" sz="800" dirty="0" err="1"/>
              <a:t>Jupyter</a:t>
            </a:r>
            <a:r>
              <a:rPr lang="ko-KR" altLang="en-US" sz="800" dirty="0"/>
              <a:t> </a:t>
            </a:r>
            <a:r>
              <a:rPr lang="ko-KR" altLang="en-US" sz="800" dirty="0" err="1"/>
              <a:t>Notebook</a:t>
            </a:r>
            <a:r>
              <a:rPr lang="ko-KR" altLang="en-US" sz="800" dirty="0"/>
              <a:t> </a:t>
            </a:r>
            <a:r>
              <a:rPr lang="ko-KR" altLang="en-US" sz="800" dirty="0" err="1"/>
              <a:t>is</a:t>
            </a:r>
            <a:r>
              <a:rPr lang="ko-KR" altLang="en-US" sz="800" dirty="0"/>
              <a:t> </a:t>
            </a:r>
            <a:r>
              <a:rPr lang="ko-KR" altLang="en-US" sz="800" dirty="0" err="1"/>
              <a:t>running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:</a:t>
            </a:r>
          </a:p>
          <a:p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 00:18:37.894 </a:t>
            </a:r>
            <a:r>
              <a:rPr lang="ko-KR" altLang="en-US" sz="800" dirty="0" err="1"/>
              <a:t>NotebookApp</a:t>
            </a:r>
            <a:r>
              <a:rPr lang="ko-KR" altLang="en-US" sz="800" dirty="0"/>
              <a:t>] </a:t>
            </a:r>
            <a:r>
              <a:rPr lang="ko-KR" altLang="en-US" sz="800" dirty="0">
                <a:solidFill>
                  <a:srgbClr val="0000FF"/>
                </a:solidFill>
              </a:rPr>
              <a:t>http://localhost:8888/?token=c73da5a2fc3c98297cd86d06b387ee4302a8cc38dd86cfbd</a:t>
            </a:r>
          </a:p>
          <a:p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 00:18:37.894 </a:t>
            </a:r>
            <a:r>
              <a:rPr lang="ko-KR" altLang="en-US" sz="800" dirty="0" err="1"/>
              <a:t>NotebookApp</a:t>
            </a:r>
            <a:r>
              <a:rPr lang="ko-KR" altLang="en-US" sz="800" dirty="0"/>
              <a:t>]  </a:t>
            </a:r>
            <a:r>
              <a:rPr lang="ko-KR" altLang="en-US" sz="800" dirty="0" err="1"/>
              <a:t>or</a:t>
            </a:r>
            <a:r>
              <a:rPr lang="ko-KR" altLang="en-US" sz="800" dirty="0"/>
              <a:t> </a:t>
            </a:r>
            <a:r>
              <a:rPr lang="ko-KR" altLang="en-US" sz="800" dirty="0">
                <a:solidFill>
                  <a:srgbClr val="0000FF"/>
                </a:solidFill>
              </a:rPr>
              <a:t>http://127.0.0.1:8888/?token=c73da5a2fc3c98297cd86d06b387ee4302a8cc38dd86cfbd</a:t>
            </a:r>
          </a:p>
          <a:p>
            <a:r>
              <a:rPr lang="ko-KR" altLang="en-US" sz="800" dirty="0"/>
              <a:t>[</a:t>
            </a:r>
            <a:r>
              <a:rPr lang="ko-KR" altLang="en-US" sz="800" dirty="0" err="1"/>
              <a:t>I</a:t>
            </a:r>
            <a:r>
              <a:rPr lang="ko-KR" altLang="en-US" sz="800" dirty="0"/>
              <a:t> 00:18:37.894 </a:t>
            </a:r>
            <a:r>
              <a:rPr lang="ko-KR" altLang="en-US" sz="800" dirty="0" err="1"/>
              <a:t>NotebookApp</a:t>
            </a:r>
            <a:r>
              <a:rPr lang="ko-KR" altLang="en-US" sz="800" dirty="0"/>
              <a:t>] </a:t>
            </a:r>
            <a:r>
              <a:rPr lang="ko-KR" altLang="en-US" sz="800" dirty="0" err="1">
                <a:solidFill>
                  <a:srgbClr val="FF0000"/>
                </a:solidFill>
              </a:rPr>
              <a:t>Use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 err="1">
                <a:solidFill>
                  <a:srgbClr val="FF0000"/>
                </a:solidFill>
              </a:rPr>
              <a:t>Control</a:t>
            </a:r>
            <a:r>
              <a:rPr lang="ko-KR" altLang="en-US" sz="800" dirty="0">
                <a:solidFill>
                  <a:srgbClr val="FF0000"/>
                </a:solidFill>
              </a:rPr>
              <a:t>-C </a:t>
            </a:r>
            <a:r>
              <a:rPr lang="ko-KR" altLang="en-US" sz="800" dirty="0" err="1">
                <a:solidFill>
                  <a:srgbClr val="FF0000"/>
                </a:solidFill>
              </a:rPr>
              <a:t>to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 err="1">
                <a:solidFill>
                  <a:srgbClr val="FF0000"/>
                </a:solidFill>
              </a:rPr>
              <a:t>stop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 err="1">
                <a:solidFill>
                  <a:srgbClr val="FF0000"/>
                </a:solidFill>
              </a:rPr>
              <a:t>this</a:t>
            </a:r>
            <a:r>
              <a:rPr lang="ko-KR" altLang="en-US" sz="800" dirty="0">
                <a:solidFill>
                  <a:srgbClr val="FF0000"/>
                </a:solidFill>
              </a:rPr>
              <a:t> </a:t>
            </a:r>
            <a:r>
              <a:rPr lang="ko-KR" altLang="en-US" sz="800" dirty="0" err="1">
                <a:solidFill>
                  <a:srgbClr val="FF0000"/>
                </a:solidFill>
              </a:rPr>
              <a:t>server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shut</a:t>
            </a:r>
            <a:r>
              <a:rPr lang="ko-KR" altLang="en-US" sz="800" dirty="0"/>
              <a:t> </a:t>
            </a:r>
            <a:r>
              <a:rPr lang="ko-KR" altLang="en-US" sz="800" dirty="0" err="1"/>
              <a:t>down</a:t>
            </a:r>
            <a:r>
              <a:rPr lang="ko-KR" altLang="en-US" sz="800" dirty="0"/>
              <a:t> </a:t>
            </a:r>
            <a:r>
              <a:rPr lang="ko-KR" altLang="en-US" sz="800" dirty="0" err="1"/>
              <a:t>all</a:t>
            </a:r>
            <a:r>
              <a:rPr lang="ko-KR" altLang="en-US" sz="800" dirty="0"/>
              <a:t> </a:t>
            </a:r>
            <a:r>
              <a:rPr lang="ko-KR" altLang="en-US" sz="800" dirty="0" err="1"/>
              <a:t>kernels</a:t>
            </a:r>
            <a:r>
              <a:rPr lang="ko-KR" altLang="en-US" sz="800" dirty="0"/>
              <a:t> (</a:t>
            </a:r>
            <a:r>
              <a:rPr lang="ko-KR" altLang="en-US" sz="800" dirty="0" err="1"/>
              <a:t>twice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skip</a:t>
            </a:r>
            <a:r>
              <a:rPr lang="ko-KR" altLang="en-US" sz="800" dirty="0"/>
              <a:t> </a:t>
            </a:r>
            <a:r>
              <a:rPr lang="ko-KR" altLang="en-US" sz="800" dirty="0" err="1"/>
              <a:t>confirmation</a:t>
            </a:r>
            <a:r>
              <a:rPr lang="ko-KR" altLang="en-US" sz="800" dirty="0"/>
              <a:t>).</a:t>
            </a:r>
          </a:p>
          <a:p>
            <a:r>
              <a:rPr lang="ko-KR" altLang="en-US" sz="800" dirty="0"/>
              <a:t>[C 00:18:38.149 </a:t>
            </a:r>
            <a:r>
              <a:rPr lang="ko-KR" altLang="en-US" sz="800" dirty="0" err="1"/>
              <a:t>NotebookApp</a:t>
            </a:r>
            <a:r>
              <a:rPr lang="ko-KR" altLang="en-US" sz="800" dirty="0"/>
              <a:t>]</a:t>
            </a:r>
          </a:p>
          <a:p>
            <a:endParaRPr lang="ko-KR" altLang="en-US" sz="800" dirty="0"/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access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</a:t>
            </a:r>
            <a:r>
              <a:rPr lang="ko-KR" altLang="en-US" sz="800" dirty="0" err="1"/>
              <a:t>notebook</a:t>
            </a:r>
            <a:r>
              <a:rPr lang="ko-KR" altLang="en-US" sz="800" dirty="0"/>
              <a:t>, </a:t>
            </a:r>
            <a:r>
              <a:rPr lang="ko-KR" altLang="en-US" sz="800" dirty="0" err="1"/>
              <a:t>open</a:t>
            </a:r>
            <a:r>
              <a:rPr lang="ko-KR" altLang="en-US" sz="800" dirty="0"/>
              <a:t> </a:t>
            </a:r>
            <a:r>
              <a:rPr lang="ko-KR" altLang="en-US" sz="800" dirty="0" err="1"/>
              <a:t>this</a:t>
            </a:r>
            <a:r>
              <a:rPr lang="ko-KR" altLang="en-US" sz="800" dirty="0"/>
              <a:t> </a:t>
            </a:r>
            <a:r>
              <a:rPr lang="ko-KR" altLang="en-US" sz="800" dirty="0" err="1"/>
              <a:t>file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browser</a:t>
            </a:r>
            <a:r>
              <a:rPr lang="ko-KR" altLang="en-US" sz="800" dirty="0"/>
              <a:t>: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>
                <a:solidFill>
                  <a:srgbClr val="0000FF"/>
                </a:solidFill>
              </a:rPr>
              <a:t>file:///C:/Users/USER/AppData/Roaming/jupyter/runtime/nbserver-38708-open.html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Or</a:t>
            </a:r>
            <a:r>
              <a:rPr lang="ko-KR" altLang="en-US" sz="800" dirty="0"/>
              <a:t> </a:t>
            </a:r>
            <a:r>
              <a:rPr lang="ko-KR" altLang="en-US" sz="800" dirty="0" err="1"/>
              <a:t>copy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paste</a:t>
            </a:r>
            <a:r>
              <a:rPr lang="ko-KR" altLang="en-US" sz="800" dirty="0"/>
              <a:t> </a:t>
            </a:r>
            <a:r>
              <a:rPr lang="ko-KR" altLang="en-US" sz="800" dirty="0" err="1"/>
              <a:t>one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these</a:t>
            </a:r>
            <a:r>
              <a:rPr lang="ko-KR" altLang="en-US" sz="800" dirty="0"/>
              <a:t> </a:t>
            </a:r>
            <a:r>
              <a:rPr lang="ko-KR" altLang="en-US" sz="800" dirty="0" err="1"/>
              <a:t>URLs</a:t>
            </a:r>
            <a:r>
              <a:rPr lang="ko-KR" altLang="en-US" sz="800" dirty="0"/>
              <a:t>:</a:t>
            </a:r>
          </a:p>
          <a:p>
            <a:r>
              <a:rPr lang="ko-KR" altLang="en-US" sz="800" dirty="0"/>
              <a:t>        </a:t>
            </a:r>
            <a:r>
              <a:rPr lang="ko-KR" altLang="en-US" sz="800" dirty="0">
                <a:solidFill>
                  <a:srgbClr val="0000FF"/>
                </a:solidFill>
              </a:rPr>
              <a:t>http://localhost:8888/?token=c73da5a2fc3c98297cd86d06b387ee4302a8cc38dd86cfbd</a:t>
            </a:r>
          </a:p>
          <a:p>
            <a:r>
              <a:rPr lang="ko-KR" altLang="en-US" sz="800" dirty="0"/>
              <a:t>     </a:t>
            </a:r>
            <a:r>
              <a:rPr lang="ko-KR" altLang="en-US" sz="800" dirty="0" err="1"/>
              <a:t>or</a:t>
            </a:r>
            <a:r>
              <a:rPr lang="ko-KR" altLang="en-US" sz="800" dirty="0"/>
              <a:t> </a:t>
            </a:r>
            <a:r>
              <a:rPr lang="ko-KR" altLang="en-US" sz="800" dirty="0">
                <a:solidFill>
                  <a:srgbClr val="0000FF"/>
                </a:solidFill>
              </a:rPr>
              <a:t>http://127.0.0.1:8888/?token=c73da5a2fc3c98297cd86d06b387ee4302a8cc38dd86cfbd</a:t>
            </a:r>
          </a:p>
        </p:txBody>
      </p:sp>
    </p:spTree>
    <p:extLst>
      <p:ext uri="{BB962C8B-B14F-4D97-AF65-F5344CB8AC3E}">
        <p14:creationId xmlns:p14="http://schemas.microsoft.com/office/powerpoint/2010/main" val="279488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6722" y="1692414"/>
            <a:ext cx="40527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다양한 실행 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02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01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7" y="277858"/>
            <a:ext cx="264103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2661022" cy="381262"/>
            <a:chOff x="202779" y="447056"/>
            <a:chExt cx="2661022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2387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명령 프롬프트에서 실행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3330" y="1441952"/>
            <a:ext cx="5909258" cy="323165"/>
            <a:chOff x="823330" y="1344996"/>
            <a:chExt cx="5909258" cy="323165"/>
          </a:xfrm>
        </p:grpSpPr>
        <p:pic>
          <p:nvPicPr>
            <p:cNvPr id="7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&gt; python –m notebook</a:t>
              </a:r>
              <a:endParaRPr lang="ko-KR" altLang="en-US" sz="15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218" y="1090665"/>
            <a:ext cx="3772098" cy="338554"/>
            <a:chOff x="543218" y="792459"/>
            <a:chExt cx="3772098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3602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원하는 폴더 하부에서 다음 명령으로 실행</a:t>
              </a: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823330" y="1779662"/>
            <a:ext cx="5909258" cy="323165"/>
            <a:chOff x="823330" y="1344996"/>
            <a:chExt cx="5909258" cy="323165"/>
          </a:xfrm>
        </p:grpSpPr>
        <p:pic>
          <p:nvPicPr>
            <p:cNvPr id="13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&gt; </a:t>
              </a:r>
              <a:r>
                <a:rPr lang="en-US" altLang="ko-KR" sz="1500" dirty="0" err="1"/>
                <a:t>jupyter</a:t>
              </a:r>
              <a:r>
                <a:rPr lang="en-US" altLang="ko-KR" sz="1500" dirty="0"/>
                <a:t> notebook</a:t>
              </a:r>
              <a:endParaRPr lang="ko-KR" altLang="en-US" sz="15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23330" y="2518265"/>
            <a:ext cx="5909258" cy="323165"/>
            <a:chOff x="823330" y="1344996"/>
            <a:chExt cx="5909258" cy="323165"/>
          </a:xfrm>
        </p:grpSpPr>
        <p:pic>
          <p:nvPicPr>
            <p:cNvPr id="16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현재 아나콘다의 </a:t>
              </a:r>
              <a:r>
                <a:rPr lang="en-US" altLang="ko-KR" sz="1500" dirty="0"/>
                <a:t>python.exe</a:t>
              </a:r>
              <a:r>
                <a:rPr lang="ko-KR" altLang="en-US" sz="1500" dirty="0"/>
                <a:t>가 </a:t>
              </a:r>
              <a:r>
                <a:rPr lang="en-US" altLang="ko-KR" sz="1500" dirty="0"/>
                <a:t>path </a:t>
              </a:r>
              <a:r>
                <a:rPr lang="ko-KR" altLang="en-US" sz="1500" dirty="0"/>
                <a:t>상에 앞에 위치 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명령어로 직접 실행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1043608" y="2835080"/>
            <a:ext cx="5857180" cy="307777"/>
            <a:chOff x="914973" y="2954610"/>
            <a:chExt cx="5857180" cy="307777"/>
          </a:xfrm>
        </p:grpSpPr>
        <p:sp>
          <p:nvSpPr>
            <p:cNvPr id="21" name="TextBox 20"/>
            <p:cNvSpPr txBox="1"/>
            <p:nvPr/>
          </p:nvSpPr>
          <p:spPr>
            <a:xfrm>
              <a:off x="1004620" y="2954610"/>
              <a:ext cx="5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400" dirty="0"/>
                <a:t>[anaconda</a:t>
              </a:r>
              <a:r>
                <a:rPr lang="ko-KR" altLang="en-US" sz="1400" dirty="0"/>
                <a:t>설치폴더</a:t>
              </a:r>
              <a:r>
                <a:rPr lang="en-US" altLang="ko-KR" sz="1400" dirty="0"/>
                <a:t>]</a:t>
              </a:r>
              <a:endParaRPr lang="ko-KR" altLang="en-US" sz="1400" dirty="0"/>
            </a:p>
          </p:txBody>
        </p:sp>
        <p:pic>
          <p:nvPicPr>
            <p:cNvPr id="22" name="Picture 5" descr="C:\Users\casio\매\2023_작업\04. [모션파크]동양미래대_오픈소스_ppt\06.이미지\데이터분석입문_시안\oO.e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543218" y="2161188"/>
            <a:ext cx="726393" cy="338554"/>
            <a:chOff x="543218" y="792459"/>
            <a:chExt cx="726393" cy="338554"/>
          </a:xfrm>
        </p:grpSpPr>
        <p:sp>
          <p:nvSpPr>
            <p:cNvPr id="24" name="TextBox 23"/>
            <p:cNvSpPr txBox="1"/>
            <p:nvPr/>
          </p:nvSpPr>
          <p:spPr>
            <a:xfrm>
              <a:off x="713048" y="792459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조건</a:t>
              </a:r>
            </a:p>
          </p:txBody>
        </p:sp>
        <p:pic>
          <p:nvPicPr>
            <p:cNvPr id="25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/>
          <p:cNvGrpSpPr/>
          <p:nvPr/>
        </p:nvGrpSpPr>
        <p:grpSpPr>
          <a:xfrm>
            <a:off x="823330" y="3142857"/>
            <a:ext cx="5909258" cy="323165"/>
            <a:chOff x="823330" y="1344996"/>
            <a:chExt cx="5909258" cy="323165"/>
          </a:xfrm>
        </p:grpSpPr>
        <p:pic>
          <p:nvPicPr>
            <p:cNvPr id="27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현재 아나콘다의 </a:t>
              </a:r>
              <a:r>
                <a:rPr lang="en-US" altLang="ko-KR" sz="1500" dirty="0"/>
                <a:t>jupyter.exe</a:t>
              </a:r>
              <a:r>
                <a:rPr lang="ko-KR" altLang="en-US" sz="1500" dirty="0"/>
                <a:t>가 </a:t>
              </a:r>
              <a:r>
                <a:rPr lang="en-US" altLang="ko-KR" sz="1500" dirty="0"/>
                <a:t>path </a:t>
              </a:r>
              <a:r>
                <a:rPr lang="ko-KR" altLang="en-US" sz="1500" dirty="0"/>
                <a:t>상에 앞에 위치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43608" y="3459672"/>
            <a:ext cx="5857180" cy="307777"/>
            <a:chOff x="914973" y="2954610"/>
            <a:chExt cx="5857180" cy="307777"/>
          </a:xfrm>
        </p:grpSpPr>
        <p:sp>
          <p:nvSpPr>
            <p:cNvPr id="30" name="TextBox 29"/>
            <p:cNvSpPr txBox="1"/>
            <p:nvPr/>
          </p:nvSpPr>
          <p:spPr>
            <a:xfrm>
              <a:off x="1004620" y="2954610"/>
              <a:ext cx="5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400" dirty="0"/>
                <a:t>[anaconda</a:t>
              </a:r>
              <a:r>
                <a:rPr lang="ko-KR" altLang="en-US" sz="1400" dirty="0"/>
                <a:t>설치폴더</a:t>
              </a:r>
              <a:r>
                <a:rPr lang="en-US" altLang="ko-KR" sz="1400" dirty="0"/>
                <a:t>]/scripts </a:t>
              </a:r>
              <a:endParaRPr lang="ko-KR" altLang="en-US" sz="1400" dirty="0"/>
            </a:p>
          </p:txBody>
        </p:sp>
        <p:pic>
          <p:nvPicPr>
            <p:cNvPr id="31" name="Picture 5" descr="C:\Users\casio\매\2023_작업\04. [모션파크]동양미래대_오픈소스_ppt\06.이미지\데이터분석입문_시안\oO.e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286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6" y="277856"/>
            <a:ext cx="242500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3125893" cy="381262"/>
            <a:chOff x="202779" y="447056"/>
            <a:chExt cx="3125893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메뉴 ‘시스템 환경 변수 설정’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218" y="1090665"/>
            <a:ext cx="4232737" cy="338554"/>
            <a:chOff x="543218" y="792459"/>
            <a:chExt cx="4232737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4062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시스템 속성 </a:t>
              </a:r>
              <a:r>
                <a:rPr lang="en-US" altLang="ko-KR" sz="1600" dirty="0">
                  <a:latin typeface="+mn-ea"/>
                </a:rPr>
                <a:t>&gt; </a:t>
              </a:r>
              <a:r>
                <a:rPr lang="ko-KR" altLang="en-US" sz="1600" dirty="0">
                  <a:latin typeface="+mn-ea"/>
                </a:rPr>
                <a:t>환경 변수 </a:t>
              </a:r>
              <a:r>
                <a:rPr lang="en-US" altLang="ko-KR" sz="1600" dirty="0">
                  <a:latin typeface="+mn-ea"/>
                </a:rPr>
                <a:t>&gt; </a:t>
              </a:r>
              <a:r>
                <a:rPr lang="ko-KR" altLang="en-US" sz="1600" dirty="0">
                  <a:latin typeface="+mn-ea"/>
                </a:rPr>
                <a:t>시스템 변수 </a:t>
              </a:r>
              <a:r>
                <a:rPr lang="en-US" altLang="ko-KR" sz="1600" dirty="0">
                  <a:latin typeface="+mn-ea"/>
                </a:rPr>
                <a:t>&gt; path</a:t>
              </a: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path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설정 방법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2C2B815-DD11-44D2-87B9-1F874027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777" y="1506438"/>
            <a:ext cx="3241455" cy="308153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1FC1F6D-66F7-459F-864F-F6A067739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96" y="1506438"/>
            <a:ext cx="2769334" cy="30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4"/>
            <a:ext cx="458524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3821596" cy="381262"/>
            <a:chOff x="202779" y="447056"/>
            <a:chExt cx="3821596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547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프롬프트 창을 원하는 폴더에서 열기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2169095" cy="338554"/>
            <a:chOff x="543218" y="792459"/>
            <a:chExt cx="2169095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19992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탐색기에서 </a:t>
              </a:r>
              <a:r>
                <a:rPr lang="en-US" altLang="ko-KR" sz="1600" dirty="0" err="1">
                  <a:latin typeface="+mn-ea"/>
                </a:rPr>
                <a:t>cmd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입력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방법 </a:t>
            </a:r>
            <a:r>
              <a:rPr lang="en-US" altLang="ko-KR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1: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프롬프트 창에서 명령어로 실행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43218" y="1441155"/>
            <a:ext cx="3403408" cy="338554"/>
            <a:chOff x="543218" y="792459"/>
            <a:chExt cx="3403408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13048" y="792459"/>
              <a:ext cx="3233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폴더에서 </a:t>
              </a:r>
              <a:r>
                <a:rPr lang="en-US" altLang="ko-KR" sz="1600" dirty="0">
                  <a:latin typeface="+mn-ea"/>
                </a:rPr>
                <a:t>shift + </a:t>
              </a:r>
              <a:r>
                <a:rPr lang="ko-KR" altLang="en-US" sz="1600" dirty="0">
                  <a:latin typeface="+mn-ea"/>
                </a:rPr>
                <a:t>오른쪽 마우스 클릭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823330" y="1779662"/>
            <a:ext cx="5909258" cy="323165"/>
            <a:chOff x="823330" y="1344996"/>
            <a:chExt cx="5909258" cy="323165"/>
          </a:xfrm>
        </p:grpSpPr>
        <p:pic>
          <p:nvPicPr>
            <p:cNvPr id="20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여기에 프롬프트</a:t>
              </a:r>
              <a:r>
                <a:rPr lang="en-US" altLang="ko-KR" sz="1500" dirty="0"/>
                <a:t>(PowerShell) </a:t>
              </a:r>
              <a:r>
                <a:rPr lang="ko-KR" altLang="en-US" sz="1500" dirty="0"/>
                <a:t>창 열기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858" y="2211710"/>
            <a:ext cx="3997720" cy="251965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02343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5" y="277855"/>
            <a:ext cx="336111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4624701" cy="381262"/>
            <a:chOff x="202779" y="447056"/>
            <a:chExt cx="4624701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4350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다음 명령으로 현재 폴더에서 소스 편집 가능 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218" y="1090665"/>
            <a:ext cx="2321381" cy="338554"/>
            <a:chOff x="543218" y="792459"/>
            <a:chExt cx="2321381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21515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python –m notebook</a:t>
              </a: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프롬프트 창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실행 명령어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1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2427734"/>
            <a:ext cx="6193036" cy="230262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475656" y="1419622"/>
            <a:ext cx="2497672" cy="818495"/>
            <a:chOff x="1475656" y="1419622"/>
            <a:chExt cx="2497672" cy="81849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475656" y="1599642"/>
              <a:ext cx="2497672" cy="63847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47664" y="1638293"/>
              <a:ext cx="24256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library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모듈을 스크립트의</a:t>
              </a:r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형태로 실행시키는 것을 의미</a:t>
              </a:r>
            </a:p>
          </p:txBody>
        </p:sp>
        <p:sp>
          <p:nvSpPr>
            <p:cNvPr id="12" name="직각 삼각형 11"/>
            <p:cNvSpPr/>
            <p:nvPr/>
          </p:nvSpPr>
          <p:spPr>
            <a:xfrm>
              <a:off x="1705185" y="1419622"/>
              <a:ext cx="180020" cy="180020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614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5" y="277854"/>
            <a:ext cx="343329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4624701" cy="381262"/>
            <a:chOff x="202779" y="447056"/>
            <a:chExt cx="4624701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4350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다음 명령으로 현재 폴더에서 소스 편집 가능 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218" y="1090665"/>
            <a:ext cx="2010398" cy="338554"/>
            <a:chOff x="543218" y="792459"/>
            <a:chExt cx="2010398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1840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en-US" altLang="ko-KR" sz="1600" dirty="0">
                  <a:latin typeface="+mn-ea"/>
                </a:rPr>
                <a:t> notebook</a:t>
              </a: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프롬프트 창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실행 명령어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2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314" y="1449945"/>
            <a:ext cx="4260827" cy="18455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1993" y="2787774"/>
            <a:ext cx="3105741" cy="22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5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7" y="277857"/>
            <a:ext cx="381424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2035851" cy="381262"/>
            <a:chOff x="202779" y="447056"/>
            <a:chExt cx="2035851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원하는 폴더 하부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3330" y="1441952"/>
            <a:ext cx="5909258" cy="323165"/>
            <a:chOff x="823330" y="1344996"/>
            <a:chExt cx="5909258" cy="323165"/>
          </a:xfrm>
        </p:grpSpPr>
        <p:pic>
          <p:nvPicPr>
            <p:cNvPr id="7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&gt; python –m notebook</a:t>
              </a:r>
              <a:endParaRPr lang="ko-KR" altLang="en-US" sz="15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218" y="1090665"/>
            <a:ext cx="4567188" cy="338554"/>
            <a:chOff x="543218" y="792459"/>
            <a:chExt cx="4567188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4397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탐색기의 폴더 표시줄에서도 다음 명령 가능할 수도</a:t>
              </a: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823330" y="1779662"/>
            <a:ext cx="5909258" cy="323165"/>
            <a:chOff x="823330" y="1344996"/>
            <a:chExt cx="5909258" cy="323165"/>
          </a:xfrm>
        </p:grpSpPr>
        <p:pic>
          <p:nvPicPr>
            <p:cNvPr id="13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&gt; </a:t>
              </a:r>
              <a:r>
                <a:rPr lang="en-US" altLang="ko-KR" sz="1500" dirty="0" err="1"/>
                <a:t>jupyter</a:t>
              </a:r>
              <a:r>
                <a:rPr lang="en-US" altLang="ko-KR" sz="1500" dirty="0"/>
                <a:t> notebook</a:t>
              </a:r>
              <a:r>
                <a:rPr lang="ko-KR" altLang="en-US" sz="1500" dirty="0"/>
                <a:t>에서 바로 명령어 가능 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탐색기의 폴더 표시줄에서 실행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543218" y="2161188"/>
            <a:ext cx="4973324" cy="338554"/>
            <a:chOff x="543218" y="792459"/>
            <a:chExt cx="4973324" cy="338554"/>
          </a:xfrm>
        </p:grpSpPr>
        <p:sp>
          <p:nvSpPr>
            <p:cNvPr id="24" name="TextBox 23"/>
            <p:cNvSpPr txBox="1"/>
            <p:nvPr/>
          </p:nvSpPr>
          <p:spPr>
            <a:xfrm>
              <a:off x="713048" y="792459"/>
              <a:ext cx="480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시스템 변수 </a:t>
              </a:r>
              <a:r>
                <a:rPr lang="en-US" altLang="ko-KR" sz="1600" dirty="0">
                  <a:latin typeface="+mn-ea"/>
                </a:rPr>
                <a:t>path</a:t>
              </a:r>
              <a:r>
                <a:rPr lang="ko-KR" altLang="en-US" sz="1600" dirty="0">
                  <a:latin typeface="+mn-ea"/>
                </a:rPr>
                <a:t>에 앞 부분에 설정이 되어 있어야 가능 </a:t>
              </a:r>
            </a:p>
          </p:txBody>
        </p:sp>
        <p:pic>
          <p:nvPicPr>
            <p:cNvPr id="25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29" y="2571750"/>
            <a:ext cx="2829999" cy="2304256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34" name="그룹 33"/>
          <p:cNvGrpSpPr/>
          <p:nvPr/>
        </p:nvGrpSpPr>
        <p:grpSpPr>
          <a:xfrm>
            <a:off x="3777959" y="2578205"/>
            <a:ext cx="5909258" cy="553998"/>
            <a:chOff x="823330" y="1344996"/>
            <a:chExt cx="5909258" cy="553998"/>
          </a:xfrm>
        </p:grpSpPr>
        <p:pic>
          <p:nvPicPr>
            <p:cNvPr id="35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965055" y="1344996"/>
              <a:ext cx="5767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[anaconda</a:t>
              </a:r>
              <a:r>
                <a:rPr lang="ko-KR" altLang="en-US" sz="1500" dirty="0"/>
                <a:t>설치폴더</a:t>
              </a:r>
              <a:r>
                <a:rPr lang="en-US" altLang="ko-KR" sz="1500" dirty="0"/>
                <a:t>]</a:t>
              </a:r>
            </a:p>
            <a:p>
              <a:pPr marL="0" lvl="1"/>
              <a:r>
                <a:rPr lang="en-US" altLang="ko-KR" sz="1500" dirty="0"/>
                <a:t>[anaconda</a:t>
              </a:r>
              <a:r>
                <a:rPr lang="ko-KR" altLang="en-US" sz="1500" dirty="0"/>
                <a:t>설치폴더</a:t>
              </a:r>
              <a:r>
                <a:rPr lang="en-US" altLang="ko-KR" sz="1500" dirty="0"/>
                <a:t>]/scripts 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77959" y="3144754"/>
            <a:ext cx="5909258" cy="323165"/>
            <a:chOff x="823330" y="1344996"/>
            <a:chExt cx="5909258" cy="323165"/>
          </a:xfrm>
        </p:grpSpPr>
        <p:pic>
          <p:nvPicPr>
            <p:cNvPr id="38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추가하려면 윈도 메뉴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017021" y="3467919"/>
            <a:ext cx="5857180" cy="738664"/>
            <a:chOff x="914973" y="2954610"/>
            <a:chExt cx="5857180" cy="738664"/>
          </a:xfrm>
        </p:grpSpPr>
        <p:sp>
          <p:nvSpPr>
            <p:cNvPr id="41" name="TextBox 40"/>
            <p:cNvSpPr txBox="1"/>
            <p:nvPr/>
          </p:nvSpPr>
          <p:spPr>
            <a:xfrm>
              <a:off x="1004620" y="2954610"/>
              <a:ext cx="57675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400" dirty="0">
                  <a:solidFill>
                    <a:srgbClr val="A22E5A"/>
                  </a:solidFill>
                </a:rPr>
                <a:t>시스템 환경 변수 설정에서</a:t>
              </a:r>
              <a:endParaRPr lang="en-US" altLang="ko-KR" sz="1400" dirty="0">
                <a:solidFill>
                  <a:srgbClr val="A22E5A"/>
                </a:solidFill>
              </a:endParaRPr>
            </a:p>
            <a:p>
              <a:pPr marL="0" lvl="1"/>
              <a:r>
                <a:rPr lang="ko-KR" altLang="en-US" sz="1400" dirty="0">
                  <a:solidFill>
                    <a:srgbClr val="A22E5A"/>
                  </a:solidFill>
                </a:rPr>
                <a:t>시스템 변수에 추가해</a:t>
              </a:r>
              <a:endParaRPr lang="en-US" altLang="ko-KR" sz="1400" dirty="0">
                <a:solidFill>
                  <a:srgbClr val="A22E5A"/>
                </a:solidFill>
              </a:endParaRPr>
            </a:p>
            <a:p>
              <a:pPr marL="0" lvl="1"/>
              <a:r>
                <a:rPr lang="ko-KR" altLang="en-US" sz="1400" dirty="0">
                  <a:solidFill>
                    <a:srgbClr val="A22E5A"/>
                  </a:solidFill>
                </a:rPr>
                <a:t>상단으로 이동 </a:t>
              </a:r>
            </a:p>
          </p:txBody>
        </p:sp>
        <p:pic>
          <p:nvPicPr>
            <p:cNvPr id="42" name="Picture 5" descr="C:\Users\casio\매\2023_작업\04. [모션파크]동양미래대_오픈소스_ppt\06.이미지\데이터분석입문_시안\oO.e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296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52"/>
            <a:ext cx="494528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875277" cy="381262"/>
            <a:chOff x="202779" y="447056"/>
            <a:chExt cx="875277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메뉴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2790819"/>
            <a:ext cx="2294129" cy="338554"/>
            <a:chOff x="543218" y="792459"/>
            <a:chExt cx="2294129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2124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오른쪽 버튼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속성 선택 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446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방법 </a:t>
            </a:r>
            <a:r>
              <a:rPr lang="en-US" altLang="ko-KR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2: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설치된 메뉴에서 속성 수정 방법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202779" y="2399696"/>
            <a:ext cx="2661022" cy="381262"/>
            <a:chOff x="202779" y="447056"/>
            <a:chExt cx="2661022" cy="381262"/>
          </a:xfrm>
        </p:grpSpPr>
        <p:pic>
          <p:nvPicPr>
            <p:cNvPr id="2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476609" y="458986"/>
              <a:ext cx="2387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주피터 노트북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바로가기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t="28387" b="17542"/>
          <a:stretch/>
        </p:blipFill>
        <p:spPr>
          <a:xfrm>
            <a:off x="3059832" y="711472"/>
            <a:ext cx="3434863" cy="157224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t="18692"/>
          <a:stretch/>
        </p:blipFill>
        <p:spPr>
          <a:xfrm>
            <a:off x="3059831" y="2379877"/>
            <a:ext cx="3434863" cy="2614311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9" name="그룹 28"/>
          <p:cNvGrpSpPr/>
          <p:nvPr/>
        </p:nvGrpSpPr>
        <p:grpSpPr>
          <a:xfrm>
            <a:off x="543218" y="1090665"/>
            <a:ext cx="2130623" cy="584775"/>
            <a:chOff x="543218" y="792459"/>
            <a:chExt cx="2130623" cy="584775"/>
          </a:xfrm>
        </p:grpSpPr>
        <p:sp>
          <p:nvSpPr>
            <p:cNvPr id="30" name="TextBox 29"/>
            <p:cNvSpPr txBox="1"/>
            <p:nvPr/>
          </p:nvSpPr>
          <p:spPr>
            <a:xfrm>
              <a:off x="713048" y="792459"/>
              <a:ext cx="19607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주피터 노트북 메뉴의</a:t>
              </a:r>
              <a:endParaRPr lang="en-US" altLang="ko-KR" sz="1600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‘파일 위치 열기‘ 선택</a:t>
              </a:r>
            </a:p>
          </p:txBody>
        </p:sp>
        <p:pic>
          <p:nvPicPr>
            <p:cNvPr id="3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5369363" y="1267783"/>
            <a:ext cx="1053601" cy="1950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26563" y="4758440"/>
            <a:ext cx="1053601" cy="1611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0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2972866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105" y="2807925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학습목표</a:t>
            </a:r>
          </a:p>
        </p:txBody>
      </p:sp>
      <p:pic>
        <p:nvPicPr>
          <p:cNvPr id="4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2301" y="2754695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529" y="404935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72" y="629288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105" y="46146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학습개요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95080" y="944890"/>
            <a:ext cx="3637299" cy="1338828"/>
            <a:chOff x="695080" y="944890"/>
            <a:chExt cx="3637299" cy="1338828"/>
          </a:xfrm>
        </p:grpSpPr>
        <p:pic>
          <p:nvPicPr>
            <p:cNvPr id="5125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80" y="10827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6973" y="944890"/>
              <a:ext cx="3355406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주피터 노트북 개요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주피터 노트북 다양한 실행 방법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주피터 노트북을 활용한 코딩 기초</a:t>
              </a:r>
            </a:p>
          </p:txBody>
        </p:sp>
        <p:pic>
          <p:nvPicPr>
            <p:cNvPr id="13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21" y="14918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62" y="19009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95080" y="3321154"/>
            <a:ext cx="6240645" cy="1338828"/>
            <a:chOff x="841798" y="3321154"/>
            <a:chExt cx="6240645" cy="1338828"/>
          </a:xfrm>
        </p:grpSpPr>
        <p:pic>
          <p:nvPicPr>
            <p:cNvPr id="21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20" y="38748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20" y="427816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98" y="34657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118951" y="3321154"/>
              <a:ext cx="5963492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주피터 노트북을 이해할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주피터 노트북의 다양한 실행 방법을 이해하고 활용할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주피터 노트북을 활용해 </a:t>
              </a:r>
              <a:r>
                <a:rPr lang="ko-KR" altLang="en-US" dirty="0" err="1">
                  <a:solidFill>
                    <a:schemeClr val="bg1"/>
                  </a:solidFill>
                </a:rPr>
                <a:t>코딩할</a:t>
              </a:r>
              <a:r>
                <a:rPr lang="ko-KR" altLang="en-US" dirty="0">
                  <a:solidFill>
                    <a:schemeClr val="bg1"/>
                  </a:solidFill>
                </a:rPr>
                <a:t>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868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56" y="2216650"/>
            <a:ext cx="2040756" cy="27029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2F3F67-5B16-421E-9F21-17FB202E7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170" y="2216648"/>
            <a:ext cx="1941953" cy="2702988"/>
          </a:xfrm>
          <a:prstGeom prst="rect">
            <a:avLst/>
          </a:prstGeom>
        </p:spPr>
      </p:pic>
      <p:sp>
        <p:nvSpPr>
          <p:cNvPr id="25" name="사다리꼴 24"/>
          <p:cNvSpPr/>
          <p:nvPr/>
        </p:nvSpPr>
        <p:spPr>
          <a:xfrm rot="10800000">
            <a:off x="202772" y="277851"/>
            <a:ext cx="501729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2991241" cy="381262"/>
            <a:chOff x="202779" y="447056"/>
            <a:chExt cx="2991241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Jupyter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Notebook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속성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방법 </a:t>
            </a:r>
            <a:r>
              <a:rPr lang="en-US" altLang="ko-KR" dirty="0">
                <a:solidFill>
                  <a:schemeClr val="bg1"/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2: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설치된 메뉴에서 속성 수정 방법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543218" y="1090665"/>
            <a:ext cx="4966336" cy="338554"/>
            <a:chOff x="543218" y="792459"/>
            <a:chExt cx="4966336" cy="338554"/>
          </a:xfrm>
        </p:grpSpPr>
        <p:sp>
          <p:nvSpPr>
            <p:cNvPr id="30" name="TextBox 29"/>
            <p:cNvSpPr txBox="1"/>
            <p:nvPr/>
          </p:nvSpPr>
          <p:spPr>
            <a:xfrm>
              <a:off x="713048" y="792459"/>
              <a:ext cx="4796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%USERPROFILE% </a:t>
              </a:r>
              <a:r>
                <a:rPr lang="ko-KR" altLang="en-US" sz="1600" dirty="0">
                  <a:latin typeface="+mn-ea"/>
                </a:rPr>
                <a:t>부분을 원하는 폴더로 수정 후 확인</a:t>
              </a:r>
            </a:p>
          </p:txBody>
        </p:sp>
        <p:pic>
          <p:nvPicPr>
            <p:cNvPr id="3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823330" y="1441952"/>
            <a:ext cx="5909258" cy="323165"/>
            <a:chOff x="823330" y="1344996"/>
            <a:chExt cx="5909258" cy="323165"/>
          </a:xfrm>
        </p:grpSpPr>
        <p:pic>
          <p:nvPicPr>
            <p:cNvPr id="22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sv-SE" altLang="ko-KR" sz="1500" dirty="0"/>
                <a:t>C:\Intro Data Analysis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43218" y="1831955"/>
            <a:ext cx="3265549" cy="338554"/>
            <a:chOff x="543218" y="792459"/>
            <a:chExt cx="3265549" cy="338554"/>
          </a:xfrm>
        </p:grpSpPr>
        <p:sp>
          <p:nvSpPr>
            <p:cNvPr id="35" name="TextBox 34"/>
            <p:cNvSpPr txBox="1"/>
            <p:nvPr/>
          </p:nvSpPr>
          <p:spPr>
            <a:xfrm>
              <a:off x="713048" y="792459"/>
              <a:ext cx="3095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설정 이후 계속 사용할 수 있는 장점</a:t>
              </a:r>
            </a:p>
          </p:txBody>
        </p:sp>
        <p:pic>
          <p:nvPicPr>
            <p:cNvPr id="36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/>
          <p:cNvSpPr/>
          <p:nvPr/>
        </p:nvSpPr>
        <p:spPr>
          <a:xfrm>
            <a:off x="2050561" y="3147814"/>
            <a:ext cx="540665" cy="1611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369370" y="3111585"/>
            <a:ext cx="648865" cy="1611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2" idx="3"/>
            <a:endCxn id="39" idx="1"/>
          </p:cNvCxnSpPr>
          <p:nvPr/>
        </p:nvCxnSpPr>
        <p:spPr>
          <a:xfrm flipV="1">
            <a:off x="2591226" y="3192183"/>
            <a:ext cx="1778144" cy="3622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28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7" y="277856"/>
            <a:ext cx="363791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5745200" cy="381262"/>
            <a:chOff x="202779" y="447056"/>
            <a:chExt cx="5745200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5471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주피터 노트북을 자주 사용하는 폴더를 방법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2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로 수정하고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주피터 노트북 실행 방법 권장 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202777" y="1182376"/>
            <a:ext cx="3542674" cy="381262"/>
            <a:chOff x="202779" y="447056"/>
            <a:chExt cx="3542674" cy="381262"/>
          </a:xfrm>
        </p:grpSpPr>
        <p:pic>
          <p:nvPicPr>
            <p:cNvPr id="31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476609" y="458986"/>
              <a:ext cx="3268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간혹 사용할 폴더는 방법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1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로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14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6723" y="1692414"/>
            <a:ext cx="40527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노트북을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활용한 코딩 기초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03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650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9CE95101-FC26-4822-BB4C-C9C87A7E0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80" y="1744555"/>
            <a:ext cx="5943299" cy="3435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711039-083B-4E2A-92DF-745EBC7E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89" y="2845861"/>
            <a:ext cx="5943300" cy="365663"/>
          </a:xfrm>
          <a:prstGeom prst="rect">
            <a:avLst/>
          </a:prstGeom>
        </p:spPr>
      </p:pic>
      <p:sp>
        <p:nvSpPr>
          <p:cNvPr id="2" name="사다리꼴 1"/>
          <p:cNvSpPr/>
          <p:nvPr/>
        </p:nvSpPr>
        <p:spPr>
          <a:xfrm rot="10800000">
            <a:off x="202775" y="277854"/>
            <a:ext cx="364604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1351369" cy="381262"/>
            <a:chOff x="202779" y="447056"/>
            <a:chExt cx="1351369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셀의 모드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3330" y="1441952"/>
            <a:ext cx="5909258" cy="323165"/>
            <a:chOff x="823330" y="1344996"/>
            <a:chExt cx="5909258" cy="323165"/>
          </a:xfrm>
        </p:grpSpPr>
        <p:pic>
          <p:nvPicPr>
            <p:cNvPr id="7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녹색 셀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218" y="1090665"/>
            <a:ext cx="1325916" cy="338554"/>
            <a:chOff x="543218" y="792459"/>
            <a:chExt cx="1325916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1156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Edit mode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554217" y="267031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주피터 노트북 기본 사용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1/3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6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823330" y="2533733"/>
            <a:ext cx="5909258" cy="323165"/>
            <a:chOff x="823330" y="1344996"/>
            <a:chExt cx="5909258" cy="323165"/>
          </a:xfrm>
        </p:grpSpPr>
        <p:pic>
          <p:nvPicPr>
            <p:cNvPr id="32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파란색 셀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43218" y="2182446"/>
            <a:ext cx="1924990" cy="338554"/>
            <a:chOff x="543218" y="792459"/>
            <a:chExt cx="1924990" cy="338554"/>
          </a:xfrm>
        </p:grpSpPr>
        <p:sp>
          <p:nvSpPr>
            <p:cNvPr id="35" name="TextBox 34"/>
            <p:cNvSpPr txBox="1"/>
            <p:nvPr/>
          </p:nvSpPr>
          <p:spPr>
            <a:xfrm>
              <a:off x="713048" y="792459"/>
              <a:ext cx="17551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Command mode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36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30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5" y="277854"/>
            <a:ext cx="364604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1351369" cy="381262"/>
            <a:chOff x="202779" y="447056"/>
            <a:chExt cx="1351369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셀의 종류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23330" y="1441952"/>
            <a:ext cx="5909258" cy="323165"/>
            <a:chOff x="823330" y="1344996"/>
            <a:chExt cx="5909258" cy="323165"/>
          </a:xfrm>
        </p:grpSpPr>
        <p:pic>
          <p:nvPicPr>
            <p:cNvPr id="7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 err="1"/>
                <a:t>파이썬</a:t>
              </a:r>
              <a:r>
                <a:rPr lang="ko-KR" altLang="en-US" sz="1500" dirty="0"/>
                <a:t> 코드 편집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218" y="1090665"/>
            <a:ext cx="1214860" cy="338554"/>
            <a:chOff x="543218" y="792459"/>
            <a:chExt cx="1214860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1045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Code cell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554217" y="267031"/>
            <a:ext cx="31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주피터 노트북 기본 사용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2/3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6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823330" y="2129282"/>
            <a:ext cx="5909258" cy="323165"/>
            <a:chOff x="823330" y="1344996"/>
            <a:chExt cx="5909258" cy="323165"/>
          </a:xfrm>
        </p:grpSpPr>
        <p:pic>
          <p:nvPicPr>
            <p:cNvPr id="23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마크다운 형식의 문서 편집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43218" y="1777995"/>
            <a:ext cx="1735964" cy="338554"/>
            <a:chOff x="543218" y="792459"/>
            <a:chExt cx="1735964" cy="338554"/>
          </a:xfrm>
        </p:grpSpPr>
        <p:sp>
          <p:nvSpPr>
            <p:cNvPr id="26" name="TextBox 25"/>
            <p:cNvSpPr txBox="1"/>
            <p:nvPr/>
          </p:nvSpPr>
          <p:spPr>
            <a:xfrm>
              <a:off x="713048" y="792459"/>
              <a:ext cx="15661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Markdown cell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27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477CC2A-AD67-4B22-A37C-F681505B1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89" y="2571750"/>
            <a:ext cx="5943299" cy="12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2779" y="695722"/>
            <a:ext cx="3795948" cy="381262"/>
            <a:chOff x="202779" y="447056"/>
            <a:chExt cx="3795948" cy="381262"/>
          </a:xfrm>
        </p:grpSpPr>
        <p:pic>
          <p:nvPicPr>
            <p:cNvPr id="16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6609" y="458986"/>
              <a:ext cx="3522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Command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모드에서 셀 종류 변환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23330" y="1438132"/>
            <a:ext cx="5909258" cy="323165"/>
            <a:chOff x="823330" y="1344996"/>
            <a:chExt cx="5909258" cy="323165"/>
          </a:xfrm>
        </p:grpSpPr>
        <p:pic>
          <p:nvPicPr>
            <p:cNvPr id="14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Markdown cell</a:t>
              </a:r>
              <a:r>
                <a:rPr lang="ko-KR" altLang="en-US" sz="1500" dirty="0"/>
                <a:t>로 변환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43218" y="1086845"/>
            <a:ext cx="538842" cy="338554"/>
            <a:chOff x="543218" y="792459"/>
            <a:chExt cx="538842" cy="338554"/>
          </a:xfrm>
        </p:grpSpPr>
        <p:sp>
          <p:nvSpPr>
            <p:cNvPr id="12" name="TextBox 11"/>
            <p:cNvSpPr txBox="1"/>
            <p:nvPr/>
          </p:nvSpPr>
          <p:spPr>
            <a:xfrm>
              <a:off x="713048" y="792459"/>
              <a:ext cx="369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m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13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823330" y="2129282"/>
            <a:ext cx="5909258" cy="323165"/>
            <a:chOff x="823330" y="1344996"/>
            <a:chExt cx="5909258" cy="323165"/>
          </a:xfrm>
        </p:grpSpPr>
        <p:pic>
          <p:nvPicPr>
            <p:cNvPr id="10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Code cell</a:t>
              </a:r>
              <a:r>
                <a:rPr lang="ko-KR" altLang="en-US" sz="1500" dirty="0"/>
                <a:t>로 변환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43218" y="1777995"/>
            <a:ext cx="461898" cy="338554"/>
            <a:chOff x="543218" y="792459"/>
            <a:chExt cx="461898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y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202776" y="2634161"/>
            <a:ext cx="875277" cy="381262"/>
            <a:chOff x="202779" y="447056"/>
            <a:chExt cx="875277" cy="381262"/>
          </a:xfrm>
        </p:grpSpPr>
        <p:pic>
          <p:nvPicPr>
            <p:cNvPr id="22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76609" y="45898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참고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43215" y="3025284"/>
            <a:ext cx="3142631" cy="338554"/>
            <a:chOff x="543218" y="792459"/>
            <a:chExt cx="3142631" cy="338554"/>
          </a:xfrm>
        </p:grpSpPr>
        <p:sp>
          <p:nvSpPr>
            <p:cNvPr id="25" name="TextBox 24"/>
            <p:cNvSpPr txBox="1"/>
            <p:nvPr/>
          </p:nvSpPr>
          <p:spPr>
            <a:xfrm>
              <a:off x="713048" y="792459"/>
              <a:ext cx="2972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https://hogni.tistory.com/29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26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사다리꼴 26"/>
          <p:cNvSpPr/>
          <p:nvPr/>
        </p:nvSpPr>
        <p:spPr>
          <a:xfrm rot="10800000">
            <a:off x="202775" y="277854"/>
            <a:ext cx="364604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4217" y="267031"/>
            <a:ext cx="31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주피터 노트북 기본 사용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3/3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2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92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2779" y="695722"/>
            <a:ext cx="1923641" cy="381262"/>
            <a:chOff x="202779" y="447056"/>
            <a:chExt cx="1923641" cy="381262"/>
          </a:xfrm>
        </p:grpSpPr>
        <p:pic>
          <p:nvPicPr>
            <p:cNvPr id="16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6609" y="458986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Shift + Enter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43218" y="1086845"/>
            <a:ext cx="4910230" cy="338554"/>
            <a:chOff x="543218" y="792459"/>
            <a:chExt cx="4910230" cy="338554"/>
          </a:xfrm>
        </p:grpSpPr>
        <p:sp>
          <p:nvSpPr>
            <p:cNvPr id="12" name="TextBox 11"/>
            <p:cNvSpPr txBox="1"/>
            <p:nvPr/>
          </p:nvSpPr>
          <p:spPr>
            <a:xfrm>
              <a:off x="713048" y="792459"/>
              <a:ext cx="47404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현재 셀 실행 후 다음 셀로 이동</a:t>
              </a:r>
              <a:r>
                <a:rPr lang="en-US" altLang="ko-KR" sz="1600" dirty="0">
                  <a:latin typeface="+mn-ea"/>
                </a:rPr>
                <a:t>(</a:t>
              </a:r>
              <a:r>
                <a:rPr lang="ko-KR" altLang="en-US" sz="1600" dirty="0">
                  <a:latin typeface="+mn-ea"/>
                </a:rPr>
                <a:t>다음 셀이 없으면 생성</a:t>
              </a:r>
              <a:r>
                <a:rPr lang="en-US" altLang="ko-KR" sz="1600" dirty="0">
                  <a:latin typeface="+mn-ea"/>
                </a:rPr>
                <a:t>) </a:t>
              </a:r>
            </a:p>
          </p:txBody>
        </p:sp>
        <p:pic>
          <p:nvPicPr>
            <p:cNvPr id="13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사다리꼴 17"/>
          <p:cNvSpPr/>
          <p:nvPr/>
        </p:nvSpPr>
        <p:spPr>
          <a:xfrm rot="10800000">
            <a:off x="202774" y="277853"/>
            <a:ext cx="148890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셀 실행</a:t>
            </a: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202776" y="1544516"/>
            <a:ext cx="1811430" cy="381262"/>
            <a:chOff x="202779" y="447056"/>
            <a:chExt cx="1811430" cy="381262"/>
          </a:xfrm>
        </p:grpSpPr>
        <p:pic>
          <p:nvPicPr>
            <p:cNvPr id="22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76609" y="458986"/>
              <a:ext cx="153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Ctrl + Enter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43215" y="1935639"/>
            <a:ext cx="1386830" cy="338554"/>
            <a:chOff x="543218" y="792459"/>
            <a:chExt cx="1386830" cy="338554"/>
          </a:xfrm>
        </p:grpSpPr>
        <p:sp>
          <p:nvSpPr>
            <p:cNvPr id="25" name="TextBox 24"/>
            <p:cNvSpPr txBox="1"/>
            <p:nvPr/>
          </p:nvSpPr>
          <p:spPr>
            <a:xfrm>
              <a:off x="713048" y="792459"/>
              <a:ext cx="1217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현재 셀 실행</a:t>
              </a:r>
            </a:p>
          </p:txBody>
        </p:sp>
        <p:pic>
          <p:nvPicPr>
            <p:cNvPr id="26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202776" y="2421260"/>
            <a:ext cx="1700824" cy="381262"/>
            <a:chOff x="202779" y="447056"/>
            <a:chExt cx="1700824" cy="381262"/>
          </a:xfrm>
        </p:grpSpPr>
        <p:pic>
          <p:nvPicPr>
            <p:cNvPr id="28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476609" y="458986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Alt + Enter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43215" y="2812383"/>
            <a:ext cx="1624074" cy="338554"/>
            <a:chOff x="543218" y="792459"/>
            <a:chExt cx="1624074" cy="338554"/>
          </a:xfrm>
        </p:grpSpPr>
        <p:sp>
          <p:nvSpPr>
            <p:cNvPr id="31" name="TextBox 30"/>
            <p:cNvSpPr txBox="1"/>
            <p:nvPr/>
          </p:nvSpPr>
          <p:spPr>
            <a:xfrm>
              <a:off x="713048" y="792459"/>
              <a:ext cx="1454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현재 셀 실행 후</a:t>
              </a:r>
            </a:p>
          </p:txBody>
        </p:sp>
        <p:pic>
          <p:nvPicPr>
            <p:cNvPr id="32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/>
          <p:cNvGrpSpPr/>
          <p:nvPr/>
        </p:nvGrpSpPr>
        <p:grpSpPr>
          <a:xfrm>
            <a:off x="543215" y="3169300"/>
            <a:ext cx="2047267" cy="338554"/>
            <a:chOff x="543218" y="792459"/>
            <a:chExt cx="2047267" cy="338554"/>
          </a:xfrm>
        </p:grpSpPr>
        <p:sp>
          <p:nvSpPr>
            <p:cNvPr id="34" name="TextBox 33"/>
            <p:cNvSpPr txBox="1"/>
            <p:nvPr/>
          </p:nvSpPr>
          <p:spPr>
            <a:xfrm>
              <a:off x="713048" y="792459"/>
              <a:ext cx="18774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다음 셀 삽입해 이동 </a:t>
              </a:r>
            </a:p>
          </p:txBody>
        </p:sp>
        <p:pic>
          <p:nvPicPr>
            <p:cNvPr id="35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140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2779" y="695722"/>
            <a:ext cx="875277" cy="381262"/>
            <a:chOff x="202779" y="447056"/>
            <a:chExt cx="875277" cy="381262"/>
          </a:xfrm>
        </p:grpSpPr>
        <p:pic>
          <p:nvPicPr>
            <p:cNvPr id="16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6609" y="45898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파일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43218" y="1086845"/>
            <a:ext cx="3477467" cy="338554"/>
            <a:chOff x="543218" y="792459"/>
            <a:chExt cx="3477467" cy="338554"/>
          </a:xfrm>
        </p:grpSpPr>
        <p:sp>
          <p:nvSpPr>
            <p:cNvPr id="12" name="TextBox 11"/>
            <p:cNvSpPr txBox="1"/>
            <p:nvPr/>
          </p:nvSpPr>
          <p:spPr>
            <a:xfrm>
              <a:off x="713048" y="792459"/>
              <a:ext cx="33076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Lecture01-notebook-intro.ipynb</a:t>
              </a:r>
            </a:p>
          </p:txBody>
        </p:sp>
        <p:pic>
          <p:nvPicPr>
            <p:cNvPr id="13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사다리꼴 17"/>
          <p:cNvSpPr/>
          <p:nvPr/>
        </p:nvSpPr>
        <p:spPr>
          <a:xfrm rot="10800000">
            <a:off x="202773" y="277852"/>
            <a:ext cx="242501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노트북 편집 개요</a:t>
            </a: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B690C0E-7B47-43C8-9C04-EC845D011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15" y="1491631"/>
            <a:ext cx="5822233" cy="338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02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2779" y="695722"/>
            <a:ext cx="1559759" cy="381262"/>
            <a:chOff x="202779" y="447056"/>
            <a:chExt cx="1559759" cy="381262"/>
          </a:xfrm>
        </p:grpSpPr>
        <p:pic>
          <p:nvPicPr>
            <p:cNvPr id="16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6609" y="458986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기본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자료형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사다리꼴 17"/>
          <p:cNvSpPr/>
          <p:nvPr/>
        </p:nvSpPr>
        <p:spPr>
          <a:xfrm rot="10800000">
            <a:off x="202772" y="277850"/>
            <a:ext cx="206497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파이썬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기초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1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02772" y="2850488"/>
            <a:ext cx="1083667" cy="381262"/>
            <a:chOff x="202779" y="447056"/>
            <a:chExt cx="1083667" cy="381262"/>
          </a:xfrm>
        </p:grpSpPr>
        <p:pic>
          <p:nvPicPr>
            <p:cNvPr id="15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76609" y="458986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연산자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FC53559-8838-4DE3-963E-DA327AD17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06" b="46226"/>
          <a:stretch/>
        </p:blipFill>
        <p:spPr>
          <a:xfrm>
            <a:off x="1907704" y="707651"/>
            <a:ext cx="4232335" cy="192807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FC53559-8838-4DE3-963E-DA327AD17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68" b="205"/>
          <a:stretch/>
        </p:blipFill>
        <p:spPr>
          <a:xfrm>
            <a:off x="1908845" y="2850488"/>
            <a:ext cx="4232335" cy="18815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40960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72E76D2-9908-4454-BACE-1D8F20B01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7"/>
          <a:stretch/>
        </p:blipFill>
        <p:spPr>
          <a:xfrm>
            <a:off x="1907705" y="695722"/>
            <a:ext cx="4232334" cy="425287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202779" y="695722"/>
            <a:ext cx="1351369" cy="381262"/>
            <a:chOff x="202779" y="447056"/>
            <a:chExt cx="1351369" cy="381262"/>
          </a:xfrm>
        </p:grpSpPr>
        <p:pic>
          <p:nvPicPr>
            <p:cNvPr id="16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6609" y="45898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내장 함수</a:t>
              </a:r>
            </a:p>
          </p:txBody>
        </p:sp>
      </p:grpSp>
      <p:sp>
        <p:nvSpPr>
          <p:cNvPr id="18" name="사다리꼴 17"/>
          <p:cNvSpPr/>
          <p:nvPr/>
        </p:nvSpPr>
        <p:spPr>
          <a:xfrm rot="10800000">
            <a:off x="202771" y="277849"/>
            <a:ext cx="213698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파이썬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기초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2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520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4537" y="1692414"/>
            <a:ext cx="33970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6383" y="1044342"/>
            <a:ext cx="1850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01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17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99" y="1923246"/>
            <a:ext cx="269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학습정리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5998" y="1275174"/>
            <a:ext cx="161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239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30196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012" y="115913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코드와 문서</a:t>
            </a:r>
            <a:r>
              <a:rPr lang="en-US" altLang="ko-KR" sz="1500" dirty="0"/>
              <a:t>, </a:t>
            </a:r>
            <a:r>
              <a:rPr lang="ko-KR" altLang="en-US" sz="1500" dirty="0"/>
              <a:t>결과가 함께 있는 소스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2058" y="845994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주피터 노트북 개요</a:t>
            </a:r>
          </a:p>
        </p:txBody>
      </p:sp>
      <p:pic>
        <p:nvPicPr>
          <p:cNvPr id="307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10011" y="1447166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웹 브라우저에서 실행</a:t>
            </a:r>
          </a:p>
        </p:txBody>
      </p:sp>
      <p:pic>
        <p:nvPicPr>
          <p:cNvPr id="12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1552523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967514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10011" y="2196452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path </a:t>
            </a:r>
            <a:r>
              <a:rPr lang="ko-KR" altLang="en-US" sz="1500" dirty="0"/>
              <a:t>설정이 되어 있어야 가능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22057" y="1883312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명령</a:t>
            </a:r>
          </a:p>
        </p:txBody>
      </p:sp>
      <p:pic>
        <p:nvPicPr>
          <p:cNvPr id="1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2301809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619672" y="2533115"/>
            <a:ext cx="576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400" dirty="0"/>
              <a:t>&gt; </a:t>
            </a:r>
            <a:r>
              <a:rPr lang="en-US" altLang="ko-KR" sz="1400" dirty="0" err="1"/>
              <a:t>jupyter</a:t>
            </a:r>
            <a:r>
              <a:rPr lang="en-US" altLang="ko-KR" sz="1400" dirty="0"/>
              <a:t> notebook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553952" y="2655868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20473" y="2808268"/>
            <a:ext cx="576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400" dirty="0"/>
              <a:t>&gt; python –m notebook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554753" y="2931021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572000" y="2221487"/>
            <a:ext cx="2736304" cy="90723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644008" y="2256067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2"/>
                </a:solidFill>
              </a:rPr>
              <a:t>[anaconda</a:t>
            </a:r>
            <a:r>
              <a:rPr lang="ko-KR" altLang="en-US" sz="1500" dirty="0">
                <a:solidFill>
                  <a:schemeClr val="accent2"/>
                </a:solidFill>
              </a:rPr>
              <a:t>설치폴더</a:t>
            </a:r>
            <a:r>
              <a:rPr lang="en-US" altLang="ko-KR" sz="1500" dirty="0">
                <a:solidFill>
                  <a:schemeClr val="accent2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2"/>
                </a:solidFill>
              </a:rPr>
              <a:t>[anaconda</a:t>
            </a:r>
            <a:r>
              <a:rPr lang="ko-KR" altLang="en-US" sz="1500" dirty="0">
                <a:solidFill>
                  <a:schemeClr val="accent2"/>
                </a:solidFill>
              </a:rPr>
              <a:t>설치폴더</a:t>
            </a:r>
            <a:r>
              <a:rPr lang="en-US" altLang="ko-KR" sz="1500" dirty="0">
                <a:solidFill>
                  <a:schemeClr val="accent2"/>
                </a:solidFill>
              </a:rPr>
              <a:t>]/scripts</a:t>
            </a:r>
            <a:r>
              <a:rPr lang="ko-KR" altLang="en-US" sz="1500" dirty="0">
                <a:solidFill>
                  <a:schemeClr val="accent2"/>
                </a:solidFill>
              </a:rPr>
              <a:t> </a:t>
            </a:r>
            <a:endParaRPr lang="en-US" altLang="ko-KR" sz="1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46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30196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012" y="115913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Edit mode</a:t>
            </a:r>
            <a:endParaRPr lang="ko-KR" alt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1222058" y="845994"/>
            <a:ext cx="2435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주피터 노트북 편집 및 실행</a:t>
            </a:r>
          </a:p>
        </p:txBody>
      </p:sp>
      <p:pic>
        <p:nvPicPr>
          <p:cNvPr id="307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10011" y="1790076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Command mode</a:t>
            </a:r>
          </a:p>
        </p:txBody>
      </p:sp>
      <p:pic>
        <p:nvPicPr>
          <p:cNvPr id="1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5" y="1895433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619672" y="2126739"/>
            <a:ext cx="576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400" dirty="0"/>
              <a:t>파란색 셀</a:t>
            </a:r>
            <a:endParaRPr lang="en-US" altLang="ko-KR" sz="1400" dirty="0"/>
          </a:p>
        </p:txBody>
      </p:sp>
      <p:sp>
        <p:nvSpPr>
          <p:cNvPr id="2" name="직사각형 1"/>
          <p:cNvSpPr/>
          <p:nvPr/>
        </p:nvSpPr>
        <p:spPr>
          <a:xfrm>
            <a:off x="1553952" y="2249492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19671" y="1482299"/>
            <a:ext cx="576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400" dirty="0"/>
              <a:t>녹색 셀</a:t>
            </a:r>
            <a:endParaRPr lang="en-US" altLang="ko-KR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553951" y="1605052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10812" y="2435363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500" dirty="0"/>
              <a:t>Command </a:t>
            </a:r>
            <a:r>
              <a:rPr lang="ko-KR" altLang="en-US" sz="1500" dirty="0"/>
              <a:t>모드에서 셀 종류 변환 </a:t>
            </a:r>
            <a:endParaRPr lang="en-US" altLang="ko-KR" sz="1500" dirty="0"/>
          </a:p>
        </p:txBody>
      </p:sp>
      <p:pic>
        <p:nvPicPr>
          <p:cNvPr id="23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76" y="2540720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620473" y="2772026"/>
            <a:ext cx="5767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400" dirty="0"/>
              <a:t>m</a:t>
            </a:r>
          </a:p>
          <a:p>
            <a:pPr marL="0" lvl="1"/>
            <a:r>
              <a:rPr lang="en-US" altLang="ko-KR" sz="1400" dirty="0"/>
              <a:t>- Markdown cell</a:t>
            </a:r>
            <a:r>
              <a:rPr lang="ko-KR" altLang="en-US" sz="1400" dirty="0"/>
              <a:t>로 변환</a:t>
            </a:r>
            <a:endParaRPr lang="en-US" altLang="ko-KR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1554753" y="2894779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621274" y="3295246"/>
            <a:ext cx="5767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400" dirty="0"/>
              <a:t>y </a:t>
            </a:r>
          </a:p>
          <a:p>
            <a:pPr marL="0" lvl="1"/>
            <a:r>
              <a:rPr lang="en-US" altLang="ko-KR" sz="1400" dirty="0"/>
              <a:t>- Code cell</a:t>
            </a:r>
            <a:r>
              <a:rPr lang="ko-KR" altLang="en-US" sz="1400" dirty="0"/>
              <a:t>로 변환</a:t>
            </a:r>
            <a:endParaRPr lang="en-US" altLang="ko-KR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1555554" y="3417999"/>
            <a:ext cx="66521" cy="73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73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9"/>
            <a:ext cx="220898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2515149" cy="381262"/>
            <a:chOff x="202779" y="447056"/>
            <a:chExt cx="2515149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Jupyter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Notebook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23330" y="1441952"/>
            <a:ext cx="5909258" cy="553998"/>
            <a:chOff x="823330" y="1344996"/>
            <a:chExt cx="5909258" cy="553998"/>
          </a:xfrm>
        </p:grpSpPr>
        <p:pic>
          <p:nvPicPr>
            <p:cNvPr id="6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65055" y="1344996"/>
              <a:ext cx="5767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라이브 코드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방정식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시각화 및 설명 텍스트가 포함된 문서를 작성하고 공유할 수 있는 오픈 소스 웹 응용 프로그램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6320873" cy="338554"/>
            <a:chOff x="543218" y="792459"/>
            <a:chExt cx="6320873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6151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코드와 문서를 셀로 구분하여 저장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실행하는 웹 브라우저 기반 개발환경 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823330" y="1989633"/>
            <a:ext cx="5909258" cy="553998"/>
            <a:chOff x="823330" y="1344996"/>
            <a:chExt cx="5909258" cy="553998"/>
          </a:xfrm>
        </p:grpSpPr>
        <p:pic>
          <p:nvPicPr>
            <p:cNvPr id="11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965055" y="1344996"/>
              <a:ext cx="5767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데이터 정리 및 변환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수치 시뮬레이션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통계 모델링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데이터 시각화</a:t>
              </a:r>
              <a:r>
                <a:rPr lang="en-US" altLang="ko-KR" sz="1500" dirty="0"/>
                <a:t>, </a:t>
              </a:r>
            </a:p>
            <a:p>
              <a:pPr marL="0" lvl="1"/>
              <a:r>
                <a:rPr lang="ko-KR" altLang="en-US" sz="1500" dirty="0"/>
                <a:t>기계 학습 등의 용도로 사용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23330" y="2556365"/>
            <a:ext cx="5909258" cy="323165"/>
            <a:chOff x="823330" y="1344996"/>
            <a:chExt cx="5909258" cy="323165"/>
          </a:xfrm>
        </p:grpSpPr>
        <p:pic>
          <p:nvPicPr>
            <p:cNvPr id="14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다양한 언어 지원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주피터 노트북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043608" y="2873180"/>
            <a:ext cx="5857180" cy="307777"/>
            <a:chOff x="914973" y="2954610"/>
            <a:chExt cx="5857180" cy="307777"/>
          </a:xfrm>
        </p:grpSpPr>
        <p:sp>
          <p:nvSpPr>
            <p:cNvPr id="31" name="TextBox 30"/>
            <p:cNvSpPr txBox="1"/>
            <p:nvPr/>
          </p:nvSpPr>
          <p:spPr>
            <a:xfrm>
              <a:off x="1004620" y="2954610"/>
              <a:ext cx="5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400" dirty="0"/>
                <a:t>R, Python, Julia </a:t>
              </a:r>
              <a:r>
                <a:rPr lang="ko-KR" altLang="en-US" sz="1400" dirty="0"/>
                <a:t>등</a:t>
              </a:r>
            </a:p>
          </p:txBody>
        </p:sp>
        <p:pic>
          <p:nvPicPr>
            <p:cNvPr id="1029" name="Picture 5" descr="C:\Users\casio\매\2023_작업\04. [모션파크]동양미래대_오픈소스_ppt\06.이미지\데이터분석입문_시안\oO.e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929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8"/>
            <a:ext cx="177693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3553895" cy="381262"/>
            <a:chOff x="202779" y="447056"/>
            <a:chExt cx="355389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3280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주피터 노트북의 업그레이드 버전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23330" y="1441952"/>
            <a:ext cx="5909258" cy="323165"/>
            <a:chOff x="823330" y="1344996"/>
            <a:chExt cx="5909258" cy="323165"/>
          </a:xfrm>
        </p:grpSpPr>
        <p:pic>
          <p:nvPicPr>
            <p:cNvPr id="6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브라우저에서 실행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1705828" cy="338554"/>
            <a:chOff x="543218" y="792459"/>
            <a:chExt cx="1705828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1535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다른 </a:t>
              </a:r>
              <a:r>
                <a:rPr lang="en-US" altLang="ko-KR" sz="1600" dirty="0">
                  <a:latin typeface="+mn-ea"/>
                </a:rPr>
                <a:t>IDE</a:t>
              </a:r>
              <a:r>
                <a:rPr lang="ko-KR" altLang="en-US" sz="1600" dirty="0">
                  <a:latin typeface="+mn-ea"/>
                </a:rPr>
                <a:t>와 유사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주피터 랩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539552" y="1908923"/>
            <a:ext cx="6120680" cy="3007646"/>
            <a:chOff x="539552" y="1851670"/>
            <a:chExt cx="6120680" cy="300764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C5C8E2D-A748-48D6-A863-E3DF50C27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0617" y="1851670"/>
              <a:ext cx="4759615" cy="300764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ADE189D-62A0-4148-B94E-7597D6E8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552" y="1851670"/>
              <a:ext cx="1302992" cy="146139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0656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7"/>
            <a:ext cx="242500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2691480" cy="381262"/>
            <a:chOff x="202779" y="447056"/>
            <a:chExt cx="2691480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417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https://jupyter.org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6134925" cy="584775"/>
            <a:chOff x="543218" y="792459"/>
            <a:chExt cx="6134925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59650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Project </a:t>
              </a:r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ko-KR" altLang="en-US" sz="1600" dirty="0">
                  <a:latin typeface="+mn-ea"/>
                </a:rPr>
                <a:t>는 수십 개의 프로그래밍 언어에서 대화형 컴퓨팅을 </a:t>
              </a:r>
              <a:endParaRPr lang="en-US" altLang="ko-KR" sz="1600" dirty="0">
                <a:latin typeface="+mn-ea"/>
              </a:endParaRPr>
            </a:p>
            <a:p>
              <a:r>
                <a:rPr lang="ko-KR" altLang="en-US" sz="1600" dirty="0">
                  <a:latin typeface="+mn-ea"/>
                </a:rPr>
                <a:t>위한 오픈 소스 소프트웨어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오픈 표준 및 서비스를 개발하기 위해 존재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주피터 홈페이지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2F81EB3-2A15-4379-8654-8AC37222B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1755357"/>
            <a:ext cx="5544616" cy="3168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14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8" y="277856"/>
            <a:ext cx="321709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779" y="699542"/>
            <a:ext cx="1724868" cy="381262"/>
            <a:chOff x="202779" y="447056"/>
            <a:chExt cx="1724868" cy="381262"/>
          </a:xfrm>
        </p:grpSpPr>
        <p:pic>
          <p:nvPicPr>
            <p:cNvPr id="4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6609" y="45898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검색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: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기본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앱</a:t>
              </a:r>
              <a:endParaRPr lang="ko-KR" altLang="en-US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4217" y="26703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기본 </a:t>
            </a:r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앱의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브라우저 설정</a:t>
            </a:r>
          </a:p>
        </p:txBody>
      </p:sp>
      <p:pic>
        <p:nvPicPr>
          <p:cNvPr id="1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00B302-58FB-4D9F-83B2-75004EF30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6" y="1635646"/>
            <a:ext cx="1697649" cy="331236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0FFE2C-8144-4444-986F-F945EA793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1635646"/>
            <a:ext cx="2815513" cy="3312368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202778" y="1184548"/>
            <a:ext cx="3034522" cy="381262"/>
            <a:chOff x="202779" y="447056"/>
            <a:chExt cx="3034522" cy="381262"/>
          </a:xfrm>
        </p:grpSpPr>
        <p:pic>
          <p:nvPicPr>
            <p:cNvPr id="15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476609" y="458986"/>
              <a:ext cx="2760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웹 브라우저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: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크롬으로 지정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53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7" y="277856"/>
            <a:ext cx="269148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2988035" cy="381262"/>
            <a:chOff x="202779" y="447056"/>
            <a:chExt cx="298803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714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아나콘다 설치 후 메뉴 실행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1090665"/>
            <a:ext cx="2071313" cy="338554"/>
            <a:chOff x="543218" y="792459"/>
            <a:chExt cx="2071313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Jupyter</a:t>
              </a:r>
              <a:r>
                <a:rPr lang="en-US" altLang="ko-KR" sz="1600" dirty="0">
                  <a:latin typeface="+mn-ea"/>
                </a:rPr>
                <a:t> Notebook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가장 쉬운 실행 방법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43218" y="1441155"/>
            <a:ext cx="2130623" cy="338554"/>
            <a:chOff x="543218" y="792459"/>
            <a:chExt cx="2130623" cy="338554"/>
          </a:xfrm>
        </p:grpSpPr>
        <p:sp>
          <p:nvSpPr>
            <p:cNvPr id="13" name="TextBox 12"/>
            <p:cNvSpPr txBox="1"/>
            <p:nvPr/>
          </p:nvSpPr>
          <p:spPr>
            <a:xfrm>
              <a:off x="713048" y="792459"/>
              <a:ext cx="19607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+mn-ea"/>
                </a:rPr>
                <a:t>네비게이터에서</a:t>
              </a:r>
              <a:r>
                <a:rPr lang="ko-KR" altLang="en-US" sz="1600" dirty="0">
                  <a:latin typeface="+mn-ea"/>
                </a:rPr>
                <a:t> 실행 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202779" y="3786289"/>
            <a:ext cx="1827460" cy="381262"/>
            <a:chOff x="202779" y="447056"/>
            <a:chExt cx="1827460" cy="381262"/>
          </a:xfrm>
        </p:grpSpPr>
        <p:pic>
          <p:nvPicPr>
            <p:cNvPr id="17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76609" y="458986"/>
              <a:ext cx="1553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기본 사용 방법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43218" y="4177412"/>
            <a:ext cx="1758727" cy="338554"/>
            <a:chOff x="543218" y="792459"/>
            <a:chExt cx="1758727" cy="338554"/>
          </a:xfrm>
        </p:grpSpPr>
        <p:sp>
          <p:nvSpPr>
            <p:cNvPr id="22" name="TextBox 21"/>
            <p:cNvSpPr txBox="1"/>
            <p:nvPr/>
          </p:nvSpPr>
          <p:spPr>
            <a:xfrm>
              <a:off x="713048" y="792459"/>
              <a:ext cx="1588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다음 사이트 참고</a:t>
              </a:r>
            </a:p>
          </p:txBody>
        </p:sp>
        <p:pic>
          <p:nvPicPr>
            <p:cNvPr id="23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/>
          <p:cNvGrpSpPr/>
          <p:nvPr/>
        </p:nvGrpSpPr>
        <p:grpSpPr>
          <a:xfrm>
            <a:off x="823330" y="4515966"/>
            <a:ext cx="5909258" cy="323165"/>
            <a:chOff x="823330" y="1344996"/>
            <a:chExt cx="5909258" cy="323165"/>
          </a:xfrm>
        </p:grpSpPr>
        <p:pic>
          <p:nvPicPr>
            <p:cNvPr id="29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https://copycoding.tistory.com/72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D414FF5C-AEEA-40EC-AE70-32679CDE1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258" y="1168219"/>
            <a:ext cx="2552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6"/>
            <a:ext cx="285705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4494857" cy="381262"/>
            <a:chOff x="202779" y="447056"/>
            <a:chExt cx="4494857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4221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실행 폴더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: C:\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사용자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\[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현재로그인사용자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]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네비게이터에서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실행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FF0A41-4D80-42EE-AF56-ED7B423B8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123" y="1203599"/>
            <a:ext cx="3713069" cy="37208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089B02-AC6E-4BBD-AE43-DA0FAB1D0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88" y="1194073"/>
            <a:ext cx="1939280" cy="219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7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나사렛">
      <a:dk1>
        <a:sysClr val="windowText" lastClr="000000"/>
      </a:dk1>
      <a:lt1>
        <a:sysClr val="window" lastClr="FFFFFF"/>
      </a:lt1>
      <a:dk2>
        <a:srgbClr val="081940"/>
      </a:dk2>
      <a:lt2>
        <a:srgbClr val="B2B2B2"/>
      </a:lt2>
      <a:accent1>
        <a:srgbClr val="3E94EC"/>
      </a:accent1>
      <a:accent2>
        <a:srgbClr val="334587"/>
      </a:accent2>
      <a:accent3>
        <a:srgbClr val="45C3FB"/>
      </a:accent3>
      <a:accent4>
        <a:srgbClr val="396CA5"/>
      </a:accent4>
      <a:accent5>
        <a:srgbClr val="5B9BD5"/>
      </a:accent5>
      <a:accent6>
        <a:srgbClr val="FFD500"/>
      </a:accent6>
      <a:hlink>
        <a:srgbClr val="0563C1"/>
      </a:hlink>
      <a:folHlink>
        <a:srgbClr val="954F72"/>
      </a:folHlink>
    </a:clrScheme>
    <a:fontScheme name="Tmon몬소리">
      <a:majorFont>
        <a:latin typeface="Tmon몬소리 Black"/>
        <a:ea typeface="Tmon몬소리 Black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904</Words>
  <Application>Microsoft Office PowerPoint</Application>
  <PresentationFormat>화면 슬라이드 쇼(16:9)</PresentationFormat>
  <Paragraphs>179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Tmon몬소리 Black</vt:lpstr>
      <vt:lpstr>LAB디지털</vt:lpstr>
      <vt:lpstr>나눔스퀘어 Bold</vt:lpstr>
      <vt:lpstr>Arial</vt:lpstr>
      <vt:lpstr>나눔스퀘어 ExtraBold</vt:lpstr>
      <vt:lpstr>Rix열정도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casiopea09@naver.com</dc:creator>
  <cp:lastModifiedBy>김보배</cp:lastModifiedBy>
  <cp:revision>61</cp:revision>
  <dcterms:created xsi:type="dcterms:W3CDTF">2023-02-01T00:42:40Z</dcterms:created>
  <dcterms:modified xsi:type="dcterms:W3CDTF">2024-08-28T02:02:01Z</dcterms:modified>
</cp:coreProperties>
</file>